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CED6"/>
    <a:srgbClr val="4E7A88"/>
    <a:srgbClr val="27A2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5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FCDCFCB5-7D27-4343-86BB-CB8CC252FCA6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1"/>
            <a:ext cx="2945659" cy="4980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1E942F0-61FF-4D02-A650-A88378568F27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50438" y="1"/>
            <a:ext cx="2945659" cy="4980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33A26E6F-597C-4F0A-BB39-FCE9A20C79BA}" type="datetime1">
              <a:rPr lang="es-ES"/>
              <a:pPr lvl="0"/>
              <a:t>25/02/2025</a:t>
            </a:fld>
            <a:endParaRPr lang="es-ES"/>
          </a:p>
        </p:txBody>
      </p:sp>
      <p:sp>
        <p:nvSpPr>
          <p:cNvPr id="4" name="Marcador de imagen de diapositiva 3">
            <a:extLst>
              <a:ext uri="{FF2B5EF4-FFF2-40B4-BE49-F238E27FC236}">
                <a16:creationId xmlns:a16="http://schemas.microsoft.com/office/drawing/2014/main" id="{95D4E39F-7347-44F9-B8A2-EE3C4BECF85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Marcador de notas 4">
            <a:extLst>
              <a:ext uri="{FF2B5EF4-FFF2-40B4-BE49-F238E27FC236}">
                <a16:creationId xmlns:a16="http://schemas.microsoft.com/office/drawing/2014/main" id="{6BACAF8A-CC7B-458E-A149-E58B5C20A2E8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79768" y="4777193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9332CAB-79F5-4797-817C-608D70EDF1C7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428578"/>
            <a:ext cx="2945659" cy="4980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04FB62A-AF6E-4D68-AEE8-065B17CFA7F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50438" y="9428578"/>
            <a:ext cx="2945659" cy="4980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FCD812E9-D233-4C17-B5C1-9F432A5C16C1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0399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s-E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s-E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s-E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s-E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s-E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AE6C1BE5-A556-4D0E-A92B-FF901CF8B7E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1BD05A56-B913-4D17-9F9B-8BC92FD7B0F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622FBB4-5C08-4878-AB04-B79CBC762141}"/>
              </a:ext>
            </a:extLst>
          </p:cNvPr>
          <p:cNvSpPr txBox="1"/>
          <p:nvPr/>
        </p:nvSpPr>
        <p:spPr>
          <a:xfrm>
            <a:off x="3850438" y="9428578"/>
            <a:ext cx="2945659" cy="49805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F7C5D09-5881-4BEF-AD47-8EA4F1907A1A}" type="slidenum">
              <a:t>1</a:t>
            </a:fld>
            <a:endParaRPr lang="es-E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2D7D40-EE11-4FF1-A6D8-A8F709684B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2C5418A-B03A-478A-BA01-94B2D0B36B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9594EA-B91B-422A-8E57-8C6C447EE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56C09AB-D412-4274-8256-3626F5D6C07B}" type="datetime1">
              <a:rPr lang="es-ES" smtClean="0"/>
              <a:pPr lvl="0"/>
              <a:t>25/02/2025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DE86BC-DB62-406A-92B0-653317BCD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67ACCA-8581-4D77-A829-18B4D0DF7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55CC08D-E89A-45D5-9D07-2899E29660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3669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2D6BB0-5607-422C-9B67-464F6E308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81A21B9-FAE0-4B31-9173-A9BD2EA51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87D897-D363-4FE7-AC80-06B4AB04A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684C4DB-31C0-4348-B26E-69B5F934F9E3}" type="datetime1">
              <a:rPr lang="es-ES" smtClean="0"/>
              <a:pPr lvl="0"/>
              <a:t>25/02/2025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E6D1D2-5D66-4AD0-9970-EA14762CF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266513-DED9-4040-9496-C09241980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2D3D65F-6BD0-4B39-9FCF-0A633B8BC8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4838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DE95F54-DCBD-445D-A68C-11D8AF3D5C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36686EB-C8BD-4066-B074-E5DF41872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1A9B4A-BC3C-4DB6-B4D3-ACE306521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1183B48-8D4D-41F3-A124-A34B280CC25C}" type="datetime1">
              <a:rPr lang="es-ES" smtClean="0"/>
              <a:pPr lvl="0"/>
              <a:t>25/02/2025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FC423D-3011-4532-A74A-A785B9D21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4E2642-1F57-400F-B7E8-9A41789CF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D7BAE16-6227-42FA-80E3-DFEDE11637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3563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EA3A08-C042-4891-BEA3-97FDD68FE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2DC63B-2A89-449D-96F4-F35D912A5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8B68A5-A101-4CE0-9C94-B52318C6F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C50867C-BA14-4668-A0B0-EDBCAAF76BE1}" type="datetime1">
              <a:rPr lang="es-ES" smtClean="0"/>
              <a:pPr lvl="0"/>
              <a:t>25/02/2025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E6DA1F-197A-44F6-9D70-65A4B9580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0B4461-45B1-418A-8E32-86EB2D6C2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6342651-7571-4B50-A150-59DA940F31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29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2D938-D9C5-48B7-8A55-4AE35EFD2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4E25C52-CF40-4D3B-AE04-22EE3C5EB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3ABE8D-1FB1-4137-A18B-8E209BEFF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B13F78F-EA74-438A-9F11-6210E338CB62}" type="datetime1">
              <a:rPr lang="es-ES" smtClean="0"/>
              <a:pPr lvl="0"/>
              <a:t>25/02/2025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6D8121-1C81-44C2-BE1E-EBED48B00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B3D71F-926F-43B7-8F92-B208741C8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4909FC2-C11D-4200-8978-0FC349D1BF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635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C7112D-9EA8-49B9-B38C-6F9C7187A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2C0498-CF38-4FF9-87DC-4C32CAAADB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138A8AE-3CAD-45B3-A6E2-D450344EA8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2495496-8700-4959-80A6-D17D9AB63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463801D-EACD-4489-BCFE-10DF2FA9439B}" type="datetime1">
              <a:rPr lang="es-ES" smtClean="0"/>
              <a:pPr lvl="0"/>
              <a:t>25/02/2025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1F64757-0971-4799-90ED-FB92B382C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620034-7263-45C5-A27F-2711E8E24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EC869E6-F267-4573-A8B2-33E6F1D692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9042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3F059D-11CE-45C3-BDCF-6CA22A563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D732150-2BF7-42D2-AB80-8AAE0D8AA3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6221CAD-C4CF-4303-A644-FBA4CC5388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F7A5B10-66AD-4D71-8FF8-64779F67F9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8CB2B12-1AB7-4288-A28E-2092816363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93F02E4-2B11-44AD-921C-703886F2D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CCA29CD-C381-4B90-AC5A-DD63449CA8B1}" type="datetime1">
              <a:rPr lang="es-ES" smtClean="0"/>
              <a:pPr lvl="0"/>
              <a:t>25/02/2025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14A511C-CCBE-4461-BDE6-D905E6BED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6D3AF46-332D-43DA-88BA-771A2531B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2031310-2F69-4887-BBD7-E6B6CD5ACE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5245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6190BB-1345-413E-B220-6725A579D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FFFCCF8-B589-4A16-93C6-3ED73818E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83092D6-5D9E-4B23-B6DE-6FDB9B597681}" type="datetime1">
              <a:rPr lang="es-ES" smtClean="0"/>
              <a:pPr lvl="0"/>
              <a:t>25/02/2025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E9C850-0B37-4647-833E-6822E79C3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7872DC5-C842-4336-B805-E4953896C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4927A9-3C02-42A8-B39D-0C0DB2F0DE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0272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099C1C-57B0-4A5B-B495-2A6BB84F0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7F72A02-7287-4B18-9B4D-57DBB5B0DE4D}" type="datetime1">
              <a:rPr lang="es-ES" smtClean="0"/>
              <a:pPr lvl="0"/>
              <a:t>25/02/2025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0C4352C-7D00-4916-875F-805F7A3D8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AEF28F8-8C24-46DC-A92C-EB6D1A281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16557B5-0E5C-43B9-B56E-A507A5D430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002087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756BEE-6A19-49A6-BCDB-825E4EAFF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D0B6F2-3602-423C-8F26-07BCF601E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237FC90-AEC5-4D51-8C5E-EA91C41318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6B2B59B-B7F5-4D79-8ED5-CFEA98710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5845E29-A8AA-49CB-92B4-ABA448077BDF}" type="datetime1">
              <a:rPr lang="es-ES" smtClean="0"/>
              <a:pPr lvl="0"/>
              <a:t>25/02/2025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BFA15CB-E213-4C5D-8FDC-239614042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497F728-94C2-42CB-A9E4-43C8C79AF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4A5197F-E7CC-46C7-B404-480E80A556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195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F0FC99-AF3C-46BB-A608-9A3CE5AB8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B303605-8229-4656-9962-651C7B6473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29C9C75-6B0F-47A2-BFDF-5246E6992B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9060B9-2EFA-4258-8D39-694EB50DA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E744362-1E52-49A6-ADC4-C6A394035E8E}" type="datetime1">
              <a:rPr lang="es-ES" smtClean="0"/>
              <a:pPr lvl="0"/>
              <a:t>25/02/2025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9094AE7-0AD6-4416-8308-782FEC829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FB4C6DA-60FC-4D9F-8147-B3AF61244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744C974-8F84-4D18-8775-38AF0C378F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8123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1B0D373-C212-474E-88ED-FCB3BB960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9464A09-931B-4971-90FC-E6947CEA01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BBB985-5CFE-4158-9CD8-7E05EFBD73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967E5375-BE91-4A56-A5F4-A82AC639176D}" type="datetime1">
              <a:rPr lang="es-ES" smtClean="0"/>
              <a:pPr lvl="0"/>
              <a:t>25/02/2025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D63113-1755-4ABA-93FD-663E589D86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1B10BE-ABC8-401F-9610-83FA9C8F63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6887180B-2963-411F-BEA5-31D8DBB9DC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4728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coecadiz.com/" TargetMode="External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mailto:docencia@coecadiz.com" TargetMode="External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>
            <a:extLst>
              <a:ext uri="{FF2B5EF4-FFF2-40B4-BE49-F238E27FC236}">
                <a16:creationId xmlns:a16="http://schemas.microsoft.com/office/drawing/2014/main" id="{C6AC4F7F-6E8B-2813-7BDE-5A7F0BC8361D}"/>
              </a:ext>
            </a:extLst>
          </p:cNvPr>
          <p:cNvSpPr/>
          <p:nvPr/>
        </p:nvSpPr>
        <p:spPr>
          <a:xfrm>
            <a:off x="4100723" y="0"/>
            <a:ext cx="5011029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Diagrama de flujo: retraso 12">
            <a:extLst>
              <a:ext uri="{FF2B5EF4-FFF2-40B4-BE49-F238E27FC236}">
                <a16:creationId xmlns:a16="http://schemas.microsoft.com/office/drawing/2014/main" id="{0DDE0572-2E59-A77B-CCAF-5FE8AFD08E0B}"/>
              </a:ext>
            </a:extLst>
          </p:cNvPr>
          <p:cNvSpPr/>
          <p:nvPr/>
        </p:nvSpPr>
        <p:spPr>
          <a:xfrm rot="19209372">
            <a:off x="3521585" y="6092179"/>
            <a:ext cx="1009935" cy="1370723"/>
          </a:xfrm>
          <a:prstGeom prst="flowChartDelay">
            <a:avLst/>
          </a:prstGeom>
          <a:solidFill>
            <a:srgbClr val="84CED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DD88ED5-2942-A19B-2806-1E6B5EA456B3}"/>
              </a:ext>
            </a:extLst>
          </p:cNvPr>
          <p:cNvSpPr/>
          <p:nvPr/>
        </p:nvSpPr>
        <p:spPr>
          <a:xfrm>
            <a:off x="3958198" y="0"/>
            <a:ext cx="5185802" cy="244605"/>
          </a:xfrm>
          <a:prstGeom prst="rect">
            <a:avLst/>
          </a:prstGeom>
          <a:solidFill>
            <a:srgbClr val="4E7A8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16">
            <a:extLst>
              <a:ext uri="{FF2B5EF4-FFF2-40B4-BE49-F238E27FC236}">
                <a16:creationId xmlns:a16="http://schemas.microsoft.com/office/drawing/2014/main" id="{51CED467-4161-4D5F-8AB5-536B5000A840}"/>
              </a:ext>
            </a:extLst>
          </p:cNvPr>
          <p:cNvSpPr txBox="1"/>
          <p:nvPr/>
        </p:nvSpPr>
        <p:spPr>
          <a:xfrm>
            <a:off x="92557" y="74234"/>
            <a:ext cx="3842326" cy="6909584"/>
          </a:xfrm>
          <a:prstGeom prst="rect">
            <a:avLst/>
          </a:prstGeom>
          <a:solidFill>
            <a:schemeClr val="bg1"/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defTabSz="4572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200" b="1" dirty="0">
                <a:solidFill>
                  <a:srgbClr val="000000"/>
                </a:solidFill>
                <a:latin typeface="Calibri"/>
              </a:rPr>
              <a:t>HORAS: </a:t>
            </a:r>
            <a:r>
              <a:rPr lang="es-ES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40h</a:t>
            </a:r>
          </a:p>
          <a:p>
            <a:pPr marL="0" marR="0" lvl="0" indent="0" defTabSz="4572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200" b="1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Nº</a:t>
            </a:r>
            <a:r>
              <a:rPr lang="es-ES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DE ALUMNOS: </a:t>
            </a:r>
            <a:r>
              <a:rPr lang="es-ES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50</a:t>
            </a:r>
          </a:p>
          <a:p>
            <a:pPr marL="0" marR="0" lvl="0" indent="0" defTabSz="4572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200" b="1" kern="0" dirty="0">
                <a:solidFill>
                  <a:srgbClr val="000000"/>
                </a:solidFill>
                <a:latin typeface="Calibri"/>
              </a:rPr>
              <a:t>CRÉDITOS CFC: </a:t>
            </a:r>
          </a:p>
          <a:p>
            <a:pPr marL="0" marR="0" lvl="0" indent="0" defTabSz="4572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20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Solicitada acr</a:t>
            </a:r>
            <a:r>
              <a:rPr lang="es-ES" sz="1200" kern="0" dirty="0">
                <a:solidFill>
                  <a:srgbClr val="000000"/>
                </a:solidFill>
                <a:latin typeface="Calibri"/>
              </a:rPr>
              <a:t>editación a la Comisión de Formación Continuada de las Profesiones Sanitarias de la Comunidad de Madrid</a:t>
            </a:r>
            <a:endParaRPr lang="es-ES" sz="1200" i="0" u="none" strike="noStrike" kern="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200" b="1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MATRÍCULA</a:t>
            </a: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2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10€ (reserva de plaza). Una vez finalizado el curso y confirmada la asistencia se procederá a la devolución. Ver bases. coecadiz.com</a:t>
            </a: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200" kern="0" dirty="0">
                <a:solidFill>
                  <a:srgbClr val="000000"/>
                </a:solidFill>
                <a:latin typeface="Calibri"/>
              </a:rPr>
              <a:t>Subvencionado por el Consejo Andaluz de Enfermería</a:t>
            </a:r>
            <a:endParaRPr lang="es-ES" sz="1200" b="0" i="0" u="none" strike="noStrike" kern="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200" b="1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SOLICITANTE</a:t>
            </a: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2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Estar colegiado en Cádiz y al corriente en sus cuotas colegiales. El alumno deberá rellenar el formulario de solicitud a través de la página coecadiz.com y abonar 10 euros en concepto de “reserva de plaza y compromiso”, una vez recibida la misma se le notificará la admisión al curso a través del correo electrónico. </a:t>
            </a: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2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En el caso de no poder asistir al curso deberá comunicarlo a este Departamento con un mínimo de 3 días antes del comienzo del curso (excluidos sábados, domingos y días de fiesta). La no asistencia al curso sin aviso previo de 72 horas o el abandono de este tras haberlo iniciado, supondrá la pérdida de la devolución de la cuota de reserva y compromiso. Ver bases generales. </a:t>
            </a: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200" b="1" i="0" u="none" strike="noStrike" kern="0" cap="none" spc="0" baseline="0" dirty="0">
              <a:solidFill>
                <a:srgbClr val="2F5597"/>
              </a:solidFill>
              <a:uFillTx/>
              <a:latin typeface="Calibri"/>
            </a:endParaRP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200" b="1" i="0" u="none" strike="noStrike" kern="0" cap="none" spc="0" baseline="0" dirty="0">
              <a:solidFill>
                <a:srgbClr val="2F5597"/>
              </a:solidFill>
              <a:uFillTx/>
              <a:latin typeface="Calibri"/>
            </a:endParaRP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200" b="1" i="0" u="none" strike="noStrike" kern="0" cap="none" spc="0" baseline="0" dirty="0">
              <a:solidFill>
                <a:srgbClr val="2F5597"/>
              </a:solidFill>
              <a:uFillTx/>
              <a:latin typeface="Calibri"/>
            </a:endParaRP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200" b="1" kern="0" dirty="0">
              <a:solidFill>
                <a:srgbClr val="2F5597"/>
              </a:solidFill>
              <a:latin typeface="Calibri"/>
            </a:endParaRPr>
          </a:p>
        </p:txBody>
      </p:sp>
      <p:sp>
        <p:nvSpPr>
          <p:cNvPr id="4" name="CuadroTexto 12">
            <a:extLst>
              <a:ext uri="{FF2B5EF4-FFF2-40B4-BE49-F238E27FC236}">
                <a16:creationId xmlns:a16="http://schemas.microsoft.com/office/drawing/2014/main" id="{E618CD1C-3E55-4FF4-8D4E-D4114C310C62}"/>
              </a:ext>
            </a:extLst>
          </p:cNvPr>
          <p:cNvSpPr txBox="1"/>
          <p:nvPr/>
        </p:nvSpPr>
        <p:spPr>
          <a:xfrm>
            <a:off x="-186202" y="5553957"/>
            <a:ext cx="2657037" cy="11541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200" b="1" i="0" u="sng" strike="noStrike" kern="1200" cap="none" spc="0" baseline="0" dirty="0">
                <a:uFillTx/>
                <a:latin typeface="Calibri"/>
              </a:rPr>
              <a:t>INFORMACIÓN</a:t>
            </a:r>
          </a:p>
          <a:p>
            <a:pPr marL="0" marR="0" lvl="0" indent="0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100" b="1" i="0" u="none" strike="noStrike" kern="1200" cap="none" spc="0" baseline="0" dirty="0">
                <a:uFillTx/>
                <a:latin typeface="Calibri"/>
              </a:rPr>
              <a:t>Teléfono: </a:t>
            </a:r>
            <a:r>
              <a:rPr lang="es-ES" sz="1100" b="1" i="0" u="none" strike="noStrike" cap="none" dirty="0">
                <a:latin typeface="Calibri"/>
                <a:ea typeface="Calibri"/>
                <a:cs typeface="Calibri"/>
                <a:sym typeface="Calibri"/>
              </a:rPr>
              <a:t>956212588-956631396</a:t>
            </a:r>
            <a:r>
              <a:rPr lang="es-ES" sz="1050" b="0" i="0" u="none" strike="noStrike" cap="none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1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coecadiz.com</a:t>
            </a:r>
            <a:endParaRPr lang="es-ES" sz="11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100" b="1" i="0" u="sng" strike="noStrike" cap="none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docencia@coecadiz.com</a:t>
            </a:r>
            <a:r>
              <a:rPr lang="es-ES" sz="11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2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200" b="1" i="0" u="none" strike="noStrike" kern="1200" cap="none" spc="0" baseline="0" dirty="0">
              <a:uFillTx/>
              <a:latin typeface="Calibri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DE695742-7274-0690-6158-2A093A762FA2}"/>
              </a:ext>
            </a:extLst>
          </p:cNvPr>
          <p:cNvSpPr txBox="1"/>
          <p:nvPr/>
        </p:nvSpPr>
        <p:spPr>
          <a:xfrm>
            <a:off x="4077408" y="461790"/>
            <a:ext cx="343967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2000" b="1" dirty="0">
                <a:solidFill>
                  <a:schemeClr val="bg2">
                    <a:lumMod val="50000"/>
                  </a:schemeClr>
                </a:solidFill>
                <a:ea typeface="ADLaM Display" panose="02010000000000000000" pitchFamily="2" charset="0"/>
                <a:cs typeface="ADLaM Display" panose="02010000000000000000" pitchFamily="2" charset="0"/>
              </a:rPr>
              <a:t>TRIAJE AVANZADO. HERRAMIENTA DE URGENCIAS Y EMERGENCIAS PARA LA ENFERMERÍA DE HOY</a:t>
            </a:r>
            <a:endParaRPr lang="es-ES" sz="2000" b="1" dirty="0">
              <a:solidFill>
                <a:schemeClr val="bg2">
                  <a:lumMod val="50000"/>
                </a:schemeClr>
              </a:solidFill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F4B79456-340B-AFE1-3AB5-1D54F08CBA96}"/>
              </a:ext>
            </a:extLst>
          </p:cNvPr>
          <p:cNvSpPr/>
          <p:nvPr/>
        </p:nvSpPr>
        <p:spPr>
          <a:xfrm>
            <a:off x="3958198" y="4845396"/>
            <a:ext cx="5146998" cy="3837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DLaM Display" panose="020F0502020204030204" pitchFamily="2" charset="0"/>
                <a:cs typeface="Arial" panose="020B0604020202020204" pitchFamily="34" charset="0"/>
              </a:rPr>
              <a:t>FORMACIÓN CONTINUADA ACREDITADA</a:t>
            </a:r>
            <a:endParaRPr lang="es-ES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ADLaM Display" panose="020F0502020204030204" pitchFamily="2" charset="0"/>
              <a:cs typeface="Arial" panose="020B0604020202020204" pitchFamily="34" charset="0"/>
            </a:endParaRPr>
          </a:p>
        </p:txBody>
      </p:sp>
      <p:pic>
        <p:nvPicPr>
          <p:cNvPr id="21" name="Imagen 8">
            <a:extLst>
              <a:ext uri="{FF2B5EF4-FFF2-40B4-BE49-F238E27FC236}">
                <a16:creationId xmlns:a16="http://schemas.microsoft.com/office/drawing/2014/main" id="{FBDD48F9-0967-3432-CF9C-5974EAABC9D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56113" y="5605527"/>
            <a:ext cx="2151168" cy="70288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Imagen 4" descr="Código QR&#10;&#10;Descripción generada automáticamente">
            <a:extLst>
              <a:ext uri="{FF2B5EF4-FFF2-40B4-BE49-F238E27FC236}">
                <a16:creationId xmlns:a16="http://schemas.microsoft.com/office/drawing/2014/main" id="{6022026D-94F6-94F9-CA6E-D25F4C5C5DC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80456" y="5796717"/>
            <a:ext cx="668642" cy="668642"/>
          </a:xfrm>
          <a:prstGeom prst="rect">
            <a:avLst/>
          </a:prstGeom>
        </p:spPr>
      </p:pic>
      <p:sp>
        <p:nvSpPr>
          <p:cNvPr id="24" name="Rectángulo: esquinas redondeadas 23">
            <a:extLst>
              <a:ext uri="{FF2B5EF4-FFF2-40B4-BE49-F238E27FC236}">
                <a16:creationId xmlns:a16="http://schemas.microsoft.com/office/drawing/2014/main" id="{64048AC4-CDFB-8B07-1ECB-D842719A9B2C}"/>
              </a:ext>
            </a:extLst>
          </p:cNvPr>
          <p:cNvSpPr/>
          <p:nvPr/>
        </p:nvSpPr>
        <p:spPr>
          <a:xfrm>
            <a:off x="4171449" y="3325854"/>
            <a:ext cx="4879994" cy="1425740"/>
          </a:xfrm>
          <a:prstGeom prst="roundRect">
            <a:avLst>
              <a:gd name="adj" fmla="val 6137"/>
            </a:avLst>
          </a:prstGeom>
          <a:solidFill>
            <a:srgbClr val="84CED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Rectángulo: esquinas redondeadas 22">
            <a:extLst>
              <a:ext uri="{FF2B5EF4-FFF2-40B4-BE49-F238E27FC236}">
                <a16:creationId xmlns:a16="http://schemas.microsoft.com/office/drawing/2014/main" id="{21465A51-FC47-599D-4E84-4306465A89EF}"/>
              </a:ext>
            </a:extLst>
          </p:cNvPr>
          <p:cNvSpPr/>
          <p:nvPr/>
        </p:nvSpPr>
        <p:spPr>
          <a:xfrm>
            <a:off x="4171449" y="1918802"/>
            <a:ext cx="2224586" cy="2832792"/>
          </a:xfrm>
          <a:prstGeom prst="roundRect">
            <a:avLst>
              <a:gd name="adj" fmla="val 3170"/>
            </a:avLst>
          </a:prstGeom>
          <a:solidFill>
            <a:srgbClr val="4E7A8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" name="Imagen 15" descr="Imagen que contiene persona, interior, niño, mujer&#10;&#10;Descripción generada automáticamente">
            <a:extLst>
              <a:ext uri="{FF2B5EF4-FFF2-40B4-BE49-F238E27FC236}">
                <a16:creationId xmlns:a16="http://schemas.microsoft.com/office/drawing/2014/main" id="{AAE529C2-6A8F-C99B-AAB9-55FFE87EC2A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4" t="706" r="40480" b="1"/>
          <a:stretch/>
        </p:blipFill>
        <p:spPr>
          <a:xfrm>
            <a:off x="4291314" y="2002172"/>
            <a:ext cx="1973566" cy="2647365"/>
          </a:xfrm>
          <a:prstGeom prst="rect">
            <a:avLst/>
          </a:prstGeom>
          <a:effectLst>
            <a:softEdge rad="0"/>
          </a:effectLst>
        </p:spPr>
      </p:pic>
      <p:pic>
        <p:nvPicPr>
          <p:cNvPr id="26" name="Imagen 25" descr="Un hombre con una camisa azul&#10;&#10;Descripción generada automáticamente con confianza media">
            <a:extLst>
              <a:ext uri="{FF2B5EF4-FFF2-40B4-BE49-F238E27FC236}">
                <a16:creationId xmlns:a16="http://schemas.microsoft.com/office/drawing/2014/main" id="{04235D88-94C3-43D6-4CE9-B346F4FBD5B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0914" y="1645302"/>
            <a:ext cx="2519714" cy="1581371"/>
          </a:xfrm>
          <a:prstGeom prst="rect">
            <a:avLst/>
          </a:prstGeom>
        </p:spPr>
      </p:pic>
      <p:sp>
        <p:nvSpPr>
          <p:cNvPr id="2" name="Elipse 1">
            <a:extLst>
              <a:ext uri="{FF2B5EF4-FFF2-40B4-BE49-F238E27FC236}">
                <a16:creationId xmlns:a16="http://schemas.microsoft.com/office/drawing/2014/main" id="{65A31C9E-8AA8-0BC3-2C31-D49EA6DFF565}"/>
              </a:ext>
            </a:extLst>
          </p:cNvPr>
          <p:cNvSpPr/>
          <p:nvPr/>
        </p:nvSpPr>
        <p:spPr>
          <a:xfrm rot="487029">
            <a:off x="7617079" y="-115611"/>
            <a:ext cx="1947619" cy="1224328"/>
          </a:xfrm>
          <a:prstGeom prst="ellipse">
            <a:avLst/>
          </a:prstGeom>
          <a:solidFill>
            <a:srgbClr val="84CED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5DC4CAE1-7934-CBA9-A7B4-B82F083E1DEA}"/>
              </a:ext>
            </a:extLst>
          </p:cNvPr>
          <p:cNvSpPr txBox="1"/>
          <p:nvPr/>
        </p:nvSpPr>
        <p:spPr>
          <a:xfrm>
            <a:off x="6530914" y="3429000"/>
            <a:ext cx="23674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>
                <a:solidFill>
                  <a:schemeClr val="bg2">
                    <a:lumMod val="50000"/>
                  </a:schemeClr>
                </a:solidFill>
              </a:rPr>
              <a:t>Del 28 de abril al 20 de junio de 2025</a:t>
            </a:r>
            <a:endParaRPr lang="es-E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9AC52ACC-27A5-EBEE-445B-5FBE164AC4DB}"/>
              </a:ext>
            </a:extLst>
          </p:cNvPr>
          <p:cNvSpPr txBox="1"/>
          <p:nvPr/>
        </p:nvSpPr>
        <p:spPr>
          <a:xfrm>
            <a:off x="6718152" y="4102522"/>
            <a:ext cx="2071483" cy="366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ONLINE</a:t>
            </a:r>
            <a:endParaRPr lang="es-E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3C2CDD9E-FDBD-AE56-3847-43A0890D1AE7}"/>
              </a:ext>
            </a:extLst>
          </p:cNvPr>
          <p:cNvSpPr/>
          <p:nvPr/>
        </p:nvSpPr>
        <p:spPr>
          <a:xfrm>
            <a:off x="0" y="6659165"/>
            <a:ext cx="9137933" cy="226026"/>
          </a:xfrm>
          <a:prstGeom prst="rect">
            <a:avLst/>
          </a:prstGeom>
          <a:solidFill>
            <a:srgbClr val="4E7A8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7CEEB6E8-3120-C669-4599-6F41D128D939}"/>
              </a:ext>
            </a:extLst>
          </p:cNvPr>
          <p:cNvSpPr/>
          <p:nvPr/>
        </p:nvSpPr>
        <p:spPr>
          <a:xfrm>
            <a:off x="7607281" y="-169244"/>
            <a:ext cx="1880751" cy="122432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2" name="Imagen 7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8D0A1552-F110-AC29-79AB-41697FEEDF0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06239" y="-83370"/>
            <a:ext cx="1457874" cy="911170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9">
            <a:extLst>
              <a:ext uri="{FF2B5EF4-FFF2-40B4-BE49-F238E27FC236}">
                <a16:creationId xmlns:a16="http://schemas.microsoft.com/office/drawing/2014/main" id="{E84DD11E-603B-43A8-9A6A-AC2B8265E61F}"/>
              </a:ext>
            </a:extLst>
          </p:cNvPr>
          <p:cNvSpPr txBox="1"/>
          <p:nvPr/>
        </p:nvSpPr>
        <p:spPr>
          <a:xfrm>
            <a:off x="626013" y="1867034"/>
            <a:ext cx="3945987" cy="2400657"/>
          </a:xfrm>
          <a:prstGeom prst="rect">
            <a:avLst/>
          </a:prstGeom>
          <a:noFill/>
          <a:ln cap="flat">
            <a:solidFill>
              <a:srgbClr val="84CED6"/>
            </a:solidFill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800" b="1" i="0" u="none" strike="noStrike" kern="1200" cap="none" spc="0" baseline="0" dirty="0">
                <a:uFillTx/>
                <a:latin typeface="Calibri"/>
              </a:rPr>
              <a:t>CONTENIDO:</a:t>
            </a:r>
          </a:p>
          <a:p>
            <a:pPr marR="0" indent="0" algn="just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200" b="1" kern="0" dirty="0">
                <a:solidFill>
                  <a:srgbClr val="000000"/>
                </a:solidFill>
                <a:latin typeface="Calibri"/>
              </a:rPr>
              <a:t>Tema 1.</a:t>
            </a:r>
            <a:r>
              <a:rPr lang="es-ES" sz="1200" kern="0" dirty="0">
                <a:solidFill>
                  <a:srgbClr val="000000"/>
                </a:solidFill>
                <a:latin typeface="Calibri"/>
              </a:rPr>
              <a:t> Historia del </a:t>
            </a:r>
            <a:r>
              <a:rPr lang="es-ES" sz="1200" kern="0" dirty="0" err="1">
                <a:solidFill>
                  <a:srgbClr val="000000"/>
                </a:solidFill>
                <a:latin typeface="Calibri"/>
              </a:rPr>
              <a:t>triaje</a:t>
            </a:r>
            <a:r>
              <a:rPr lang="es-ES" sz="1200" kern="0" dirty="0">
                <a:solidFill>
                  <a:srgbClr val="000000"/>
                </a:solidFill>
                <a:latin typeface="Calibri"/>
              </a:rPr>
              <a:t>. Definición y aplicaciones</a:t>
            </a:r>
          </a:p>
          <a:p>
            <a:pPr marR="0" indent="0" algn="just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200" b="1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Tema 2.</a:t>
            </a:r>
            <a:r>
              <a:rPr lang="es-ES" sz="120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s-ES" sz="1200" kern="0" dirty="0" err="1">
                <a:solidFill>
                  <a:srgbClr val="000000"/>
                </a:solidFill>
                <a:latin typeface="Calibri"/>
              </a:rPr>
              <a:t>Triaje</a:t>
            </a:r>
            <a:r>
              <a:rPr lang="es-ES" sz="1200" kern="0" dirty="0">
                <a:solidFill>
                  <a:srgbClr val="000000"/>
                </a:solidFill>
                <a:latin typeface="Calibri"/>
              </a:rPr>
              <a:t>. Tipos de </a:t>
            </a:r>
            <a:r>
              <a:rPr lang="es-ES" sz="1200" kern="0" dirty="0" err="1">
                <a:solidFill>
                  <a:srgbClr val="000000"/>
                </a:solidFill>
                <a:latin typeface="Calibri"/>
              </a:rPr>
              <a:t>triaje</a:t>
            </a:r>
            <a:r>
              <a:rPr lang="es-ES" sz="1200" kern="0" dirty="0">
                <a:solidFill>
                  <a:srgbClr val="000000"/>
                </a:solidFill>
                <a:latin typeface="Calibri"/>
              </a:rPr>
              <a:t> en urgencias y emergencias. </a:t>
            </a:r>
            <a:r>
              <a:rPr lang="es-ES" sz="1200" kern="0" dirty="0" err="1">
                <a:solidFill>
                  <a:srgbClr val="000000"/>
                </a:solidFill>
                <a:latin typeface="Calibri"/>
              </a:rPr>
              <a:t>Triaje</a:t>
            </a:r>
            <a:r>
              <a:rPr lang="es-ES" sz="1200" kern="0" dirty="0">
                <a:solidFill>
                  <a:srgbClr val="000000"/>
                </a:solidFill>
                <a:latin typeface="Calibri"/>
              </a:rPr>
              <a:t> extrahospitalario e intrahospitalario</a:t>
            </a:r>
            <a:endParaRPr lang="es-ES" sz="1200" i="0" u="none" strike="noStrike" kern="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R="0" indent="0" algn="just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200" b="1" kern="0" dirty="0">
                <a:solidFill>
                  <a:srgbClr val="000000"/>
                </a:solidFill>
                <a:latin typeface="Calibri"/>
              </a:rPr>
              <a:t>Tema 3.</a:t>
            </a:r>
            <a:r>
              <a:rPr lang="es-ES" sz="1200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1200" kern="0" dirty="0" err="1">
                <a:solidFill>
                  <a:srgbClr val="000000"/>
                </a:solidFill>
                <a:latin typeface="Calibri"/>
              </a:rPr>
              <a:t>Triaje</a:t>
            </a:r>
            <a:r>
              <a:rPr lang="es-ES" sz="1200" kern="0" dirty="0">
                <a:solidFill>
                  <a:srgbClr val="000000"/>
                </a:solidFill>
                <a:latin typeface="Calibri"/>
              </a:rPr>
              <a:t> avanzado. Definición y aplicaciones. Evolución del </a:t>
            </a:r>
            <a:r>
              <a:rPr lang="es-ES" sz="1200" kern="0" dirty="0" err="1">
                <a:solidFill>
                  <a:srgbClr val="000000"/>
                </a:solidFill>
                <a:latin typeface="Calibri"/>
              </a:rPr>
              <a:t>triaje</a:t>
            </a:r>
            <a:r>
              <a:rPr lang="es-ES" sz="1200" kern="0" dirty="0">
                <a:solidFill>
                  <a:srgbClr val="000000"/>
                </a:solidFill>
                <a:latin typeface="Calibri"/>
              </a:rPr>
              <a:t> hospitalario</a:t>
            </a:r>
          </a:p>
          <a:p>
            <a:pPr marR="0" indent="0" algn="just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200" b="1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Tem</a:t>
            </a:r>
            <a:r>
              <a:rPr lang="es-ES" sz="1200" b="1" kern="0" dirty="0">
                <a:solidFill>
                  <a:srgbClr val="000000"/>
                </a:solidFill>
                <a:latin typeface="Calibri"/>
              </a:rPr>
              <a:t>a 4.</a:t>
            </a:r>
            <a:r>
              <a:rPr lang="es-ES" sz="1200" kern="0" dirty="0">
                <a:solidFill>
                  <a:srgbClr val="000000"/>
                </a:solidFill>
                <a:latin typeface="Calibri"/>
              </a:rPr>
              <a:t> Tecnología aplicada al </a:t>
            </a:r>
            <a:r>
              <a:rPr lang="es-ES" sz="1200" kern="0" dirty="0" err="1">
                <a:solidFill>
                  <a:srgbClr val="000000"/>
                </a:solidFill>
                <a:latin typeface="Calibri"/>
              </a:rPr>
              <a:t>triaje</a:t>
            </a:r>
            <a:r>
              <a:rPr lang="es-ES" sz="1200" kern="0" dirty="0">
                <a:solidFill>
                  <a:srgbClr val="000000"/>
                </a:solidFill>
                <a:latin typeface="Calibri"/>
              </a:rPr>
              <a:t>. </a:t>
            </a:r>
            <a:r>
              <a:rPr lang="es-ES" sz="1200" kern="0" dirty="0" err="1">
                <a:solidFill>
                  <a:srgbClr val="000000"/>
                </a:solidFill>
                <a:latin typeface="Calibri"/>
              </a:rPr>
              <a:t>Triaje</a:t>
            </a:r>
            <a:r>
              <a:rPr lang="es-ES" sz="1200" kern="0" dirty="0">
                <a:solidFill>
                  <a:srgbClr val="000000"/>
                </a:solidFill>
                <a:latin typeface="Calibri"/>
              </a:rPr>
              <a:t> como herramienta de gestión de recursos</a:t>
            </a:r>
            <a:endParaRPr lang="es-ES" sz="1400" i="0" u="none" strike="noStrike" kern="1200" cap="none" spc="0" baseline="0" dirty="0">
              <a:uFillTx/>
              <a:latin typeface="Calibri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3" name="Imagen 8">
            <a:extLst>
              <a:ext uri="{FF2B5EF4-FFF2-40B4-BE49-F238E27FC236}">
                <a16:creationId xmlns:a16="http://schemas.microsoft.com/office/drawing/2014/main" id="{EB2ACD55-6D23-4C36-B726-FB5CB373F7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5058" y="5359651"/>
            <a:ext cx="1882901" cy="61522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" name="Imagen 7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22FC5098-071C-485C-8AE4-26C28DDC50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1453" y="5158831"/>
            <a:ext cx="1717490" cy="107343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ángulo 15">
            <a:extLst>
              <a:ext uri="{FF2B5EF4-FFF2-40B4-BE49-F238E27FC236}">
                <a16:creationId xmlns:a16="http://schemas.microsoft.com/office/drawing/2014/main" id="{EBB0468A-57AF-46FE-B4F8-739FA34C29DD}"/>
              </a:ext>
            </a:extLst>
          </p:cNvPr>
          <p:cNvSpPr/>
          <p:nvPr/>
        </p:nvSpPr>
        <p:spPr>
          <a:xfrm>
            <a:off x="416915" y="540836"/>
            <a:ext cx="8310170" cy="830997"/>
          </a:xfrm>
          <a:prstGeom prst="rect">
            <a:avLst/>
          </a:prstGeom>
          <a:solidFill>
            <a:srgbClr val="4E7A88"/>
          </a:solidFill>
          <a:ln w="44450" cap="flat" cmpd="sng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b="1" i="0" u="none" strike="noStrike" kern="0" cap="none" spc="0" baseline="0" dirty="0">
                <a:solidFill>
                  <a:schemeClr val="bg1"/>
                </a:solidFill>
                <a:uFillTx/>
                <a:latin typeface="Calibri"/>
              </a:rPr>
              <a:t>TRIAJE AVANZADO. HERRAMIENTA DE URGENCIAS Y EMERGENCIAS PARA LA ENFERMERÍA DE HOY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F24C7CEF-C142-4D58-8612-58C57B0120F1}"/>
              </a:ext>
            </a:extLst>
          </p:cNvPr>
          <p:cNvSpPr/>
          <p:nvPr/>
        </p:nvSpPr>
        <p:spPr>
          <a:xfrm>
            <a:off x="4674208" y="1851645"/>
            <a:ext cx="4157002" cy="2046714"/>
          </a:xfrm>
          <a:prstGeom prst="rect">
            <a:avLst/>
          </a:prstGeom>
          <a:ln>
            <a:solidFill>
              <a:srgbClr val="84CED6"/>
            </a:solidFill>
          </a:ln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400" b="1" kern="0" dirty="0">
              <a:solidFill>
                <a:schemeClr val="tx1">
                  <a:lumMod val="85000"/>
                  <a:lumOff val="15000"/>
                </a:schemeClr>
              </a:solidFill>
              <a:latin typeface="Calibri"/>
            </a:endParaRPr>
          </a:p>
          <a:p>
            <a:pPr lvl="0"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400" b="1" kern="0" dirty="0">
                <a:latin typeface="Calibri"/>
              </a:rPr>
              <a:t>MODALIDAD</a:t>
            </a:r>
          </a:p>
          <a:p>
            <a:pPr lvl="0" algn="just"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200" kern="0" dirty="0">
                <a:solidFill>
                  <a:srgbClr val="000000"/>
                </a:solidFill>
                <a:latin typeface="Calibri"/>
              </a:rPr>
              <a:t>100% online. Podrás estudiar sin desplazarte mediante un modelo de aprendizaje personalizado.</a:t>
            </a:r>
          </a:p>
          <a:p>
            <a:pPr lvl="0"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4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</a:rPr>
              <a:t>TUTOR PERSONAL</a:t>
            </a:r>
          </a:p>
          <a:p>
            <a:pPr lvl="0" algn="just"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200" kern="0" dirty="0">
                <a:solidFill>
                  <a:srgbClr val="000000"/>
                </a:solidFill>
                <a:latin typeface="Calibri"/>
              </a:rPr>
              <a:t>Un tutor personal realizará un seguimiento individualizado y te ayudará en todo lo que necesites.</a:t>
            </a:r>
          </a:p>
          <a:p>
            <a:pPr lvl="0"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200" kern="0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7" name="Imagen 6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638471F4-506F-8A65-0AB9-57E5527CAA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7943" y="5362211"/>
            <a:ext cx="1252530" cy="66667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</TotalTime>
  <Words>344</Words>
  <Application>Microsoft Office PowerPoint</Application>
  <PresentationFormat>Presentación en pantalla (4:3)</PresentationFormat>
  <Paragraphs>31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ADLaM Display</vt:lpstr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Gema Freire</dc:creator>
  <cp:lastModifiedBy>Auxiliadora Bautista Trillo</cp:lastModifiedBy>
  <cp:revision>46</cp:revision>
  <dcterms:created xsi:type="dcterms:W3CDTF">2021-03-04T09:10:38Z</dcterms:created>
  <dcterms:modified xsi:type="dcterms:W3CDTF">2025-02-25T12:24:19Z</dcterms:modified>
</cp:coreProperties>
</file>